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581" r:id="rId3"/>
    <p:sldId id="579" r:id="rId4"/>
    <p:sldId id="580" r:id="rId5"/>
    <p:sldId id="573" r:id="rId6"/>
    <p:sldId id="584" r:id="rId7"/>
    <p:sldId id="585" r:id="rId8"/>
    <p:sldId id="574" r:id="rId9"/>
    <p:sldId id="575" r:id="rId10"/>
    <p:sldId id="576" r:id="rId11"/>
    <p:sldId id="572" r:id="rId12"/>
    <p:sldId id="577" r:id="rId13"/>
    <p:sldId id="578" r:id="rId14"/>
    <p:sldId id="592" r:id="rId15"/>
    <p:sldId id="582" r:id="rId16"/>
    <p:sldId id="586" r:id="rId17"/>
    <p:sldId id="588" r:id="rId18"/>
    <p:sldId id="587" r:id="rId19"/>
    <p:sldId id="590" r:id="rId20"/>
    <p:sldId id="589" r:id="rId21"/>
    <p:sldId id="583" r:id="rId22"/>
    <p:sldId id="59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52"/>
    <p:restoredTop sz="96327"/>
  </p:normalViewPr>
  <p:slideViewPr>
    <p:cSldViewPr snapToGrid="0" snapToObjects="1">
      <p:cViewPr varScale="1">
        <p:scale>
          <a:sx n="160" d="100"/>
          <a:sy n="160" d="100"/>
        </p:scale>
        <p:origin x="5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F75F68-A3E6-F148-9F27-99544BB7C947}" type="datetimeFigureOut">
              <a:rPr lang="en-US" smtClean="0"/>
              <a:t>5/20/22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886C32-6CDA-2642-AF36-0E42E3C81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266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6B396-039B-13A2-0AFF-C7152C8A23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86B99A-4BFA-5519-81F1-A093E587A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A7EAB-A188-948E-5AB5-1C80B26C2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2AA02-FA8F-DB47-93FF-E127980EAB50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05BDC-A8ED-7B4E-A5F2-A0DA1B1CE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0BA0A-87FE-C485-D230-7DF2E8BB6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E9FD-6113-C04B-9590-25FF2795B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493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01F5D-55E1-413D-B548-C0424B7E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B041BD-99FA-3F91-363F-2A663AFAF6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01AB5-085B-623D-8EBE-D570DB718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2AA02-FA8F-DB47-93FF-E127980EAB50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AE3B1-35ED-028C-1419-7C916AF65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6B4FF-55BE-1369-8606-8E8BF26C2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E9FD-6113-C04B-9590-25FF2795B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719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F3CBD7-1682-D721-0D53-085797D045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F4D982-9864-1B22-6D19-7315BC73C0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27DA0-D064-F212-2FB9-A1DD59C80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2AA02-FA8F-DB47-93FF-E127980EAB50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E88F4-74F7-0BE5-CF16-611643B5F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F97EE1-D1D6-3AC7-4A5D-4B4CE60BD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E9FD-6113-C04B-9590-25FF2795B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638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9B3D8-8DA3-0457-41E9-C537532BF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C98B0-E964-554E-CB5A-792DC40D0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31872-2E9E-2101-3AE1-1D3CC8B29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2AA02-FA8F-DB47-93FF-E127980EAB50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020FA-8C33-7297-C0A3-0C3F1B9C6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0FB99-A9A4-432B-EECA-E857C12D9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E9FD-6113-C04B-9590-25FF2795B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562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CB726-BFDF-C576-7FCC-D4D738516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0C460-B962-A114-4B47-1972437EA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A99F7-6FD8-8B62-9E40-6F0E9AF1B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2AA02-FA8F-DB47-93FF-E127980EAB50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4DF7C-3F94-0A5D-7850-201D43481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0276E-9054-8F47-36CE-0BC0D8C2B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E9FD-6113-C04B-9590-25FF2795B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104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44C29-2B74-B378-C694-4F9C35727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21E60-4E43-634F-EB52-0B0221AA4B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A495E7-B7C7-70FD-AD6E-B3826DD7CB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227FF-0902-8471-3435-8B22ACA43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2AA02-FA8F-DB47-93FF-E127980EAB50}" type="datetimeFigureOut">
              <a:rPr lang="en-US" smtClean="0"/>
              <a:t>5/20/22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6C99B2-7BB4-A7BD-2DBA-4267302A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3BF395-7A60-7DB7-04A8-9045C0F08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E9FD-6113-C04B-9590-25FF2795B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031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C4AD5-B9EF-0E9B-C336-B1BF80086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26D597-651D-8B3B-236D-22F9247C0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50F92E-A689-AD57-09D5-9FD463F4F4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366D3A-DF73-DABC-1D27-D6D43FBE80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3C61F3-6684-C08D-C069-530F3062D3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E8B448-6614-92EA-A38B-AA5771E92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2AA02-FA8F-DB47-93FF-E127980EAB50}" type="datetimeFigureOut">
              <a:rPr lang="en-US" smtClean="0"/>
              <a:t>5/20/22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F9C9B3-5451-4983-91A0-F6D009E61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E73414-DB67-74EB-7948-B34797051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E9FD-6113-C04B-9590-25FF2795B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906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A6845-A67F-6454-831F-85074714B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1D7902-0558-7A83-0825-79179D6E1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2AA02-FA8F-DB47-93FF-E127980EAB50}" type="datetimeFigureOut">
              <a:rPr lang="en-US" smtClean="0"/>
              <a:t>5/20/22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115DAF-C6D8-DFC4-A4CA-D74903E11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24C689-7FB0-6D02-F8F9-D1175C1C6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E9FD-6113-C04B-9590-25FF2795B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586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4EBA0F-8CB2-1063-1EC7-AA3773D33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2AA02-FA8F-DB47-93FF-E127980EAB50}" type="datetimeFigureOut">
              <a:rPr lang="en-US" smtClean="0"/>
              <a:t>5/20/22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0A75C8-D59D-D717-71EC-C78D21824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85FE4-DE80-AD72-EA47-08A19709E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E9FD-6113-C04B-9590-25FF2795B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189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0115B-9487-3FC4-474C-39BDBE4F0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6D471-8B7C-A3BE-51C9-28AE01340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F34D2B-578A-7C9D-86A1-A73108DD7E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E8E322-BFB5-ABAA-B90D-ED2766B51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2AA02-FA8F-DB47-93FF-E127980EAB50}" type="datetimeFigureOut">
              <a:rPr lang="en-US" smtClean="0"/>
              <a:t>5/20/22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235ACF-7A0B-3292-3159-EDD0A0B57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19188E-9D87-5EA7-6ABC-B083B1745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E9FD-6113-C04B-9590-25FF2795B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49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3543-CE00-52FA-CBF2-33F31BBEC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12C68A-A448-1C40-3A6A-3E6BA1138C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6AE329-C9AA-352E-7910-9F1B214581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979DCD-D450-1631-55B2-D5493D611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2AA02-FA8F-DB47-93FF-E127980EAB50}" type="datetimeFigureOut">
              <a:rPr lang="en-US" smtClean="0"/>
              <a:t>5/20/22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9FACD1-11C4-D7DC-DC88-B316EF352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33AAA3-01C8-0CF1-72D3-941B27BDC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E9FD-6113-C04B-9590-25FF2795B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12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75C421-3682-A815-E1AA-2395074CB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D0AC0-0538-D7EE-E066-2131BE22E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8A80C-0A41-04B8-4AFE-0884833D07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2AA02-FA8F-DB47-93FF-E127980EAB50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000C6-7446-E45C-EC87-7F8EC9974F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482ED-94D8-F708-40CB-E6602528AB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8E9FD-6113-C04B-9590-25FF2795B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951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9c4z6YsBGQ0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ACCESS.2020.2977386" TargetMode="External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tutorials/generative/dcgan" TargetMode="External"/><Relationship Id="rId2" Type="http://schemas.openxmlformats.org/officeDocument/2006/relationships/hyperlink" Target="https://github.com/tensorflow/docs/blob/master/site/en/tutorials/generative/dcgan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colab.research.google.com/github/timsainb/tensorflow2-generative-models/blob/master/2.0-GAN-fashion-mnist.ipynb#scrollTo=mojg3wW2G2QC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Generative adversarial networks </a:t>
            </a:r>
            <a:br>
              <a:rPr lang="en-US" sz="4800" dirty="0"/>
            </a:br>
            <a:r>
              <a:rPr lang="en-US" sz="4800" dirty="0"/>
              <a:t>ruining everything since 2014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6" y="4233882"/>
            <a:ext cx="2051779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Spring 2022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="" xmlns:mv="urn:schemas-microsoft-com:mac:vml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1A98A-228D-054C-434F-05ED55D4C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A99D6-D84C-B7FC-AAD6-838D5EEC9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983" y="2190750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121" name="Picture 1" descr="page10image45267392">
            <a:extLst>
              <a:ext uri="{FF2B5EF4-FFF2-40B4-BE49-F238E27FC236}">
                <a16:creationId xmlns:a16="http://schemas.microsoft.com/office/drawing/2014/main" id="{CF5C16C6-5F68-83AC-14BB-A59B7793D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83" y="365125"/>
            <a:ext cx="50292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age10image106280352">
            <a:extLst>
              <a:ext uri="{FF2B5EF4-FFF2-40B4-BE49-F238E27FC236}">
                <a16:creationId xmlns:a16="http://schemas.microsoft.com/office/drawing/2014/main" id="{4468B77D-F4FD-E779-920F-B6F9A2CB7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" y="247394"/>
            <a:ext cx="6370983" cy="848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622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1AE6A-1A10-AD61-27FE-8CF6F4BFA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5" name="Picture 1" descr="page11image106186160">
            <a:extLst>
              <a:ext uri="{FF2B5EF4-FFF2-40B4-BE49-F238E27FC236}">
                <a16:creationId xmlns:a16="http://schemas.microsoft.com/office/drawing/2014/main" id="{A88C6D6C-0D99-740E-2B43-379FB3AFB6A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60" y="55460"/>
            <a:ext cx="8737809" cy="494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D24494-493F-6DBC-DA2A-3C32F0E8515A}"/>
              </a:ext>
            </a:extLst>
          </p:cNvPr>
          <p:cNvSpPr/>
          <p:nvPr/>
        </p:nvSpPr>
        <p:spPr>
          <a:xfrm>
            <a:off x="336486" y="6009781"/>
            <a:ext cx="103580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Unsupervised representational learning with deep convolutional generative adversarial networks</a:t>
            </a:r>
          </a:p>
          <a:p>
            <a:r>
              <a:rPr lang="en-US" dirty="0"/>
              <a:t>Alec Radford, Luke Metz, &amp; </a:t>
            </a:r>
            <a:r>
              <a:rPr lang="en-US" dirty="0" err="1"/>
              <a:t>Soumith</a:t>
            </a:r>
            <a:r>
              <a:rPr lang="en-US" dirty="0"/>
              <a:t> </a:t>
            </a:r>
            <a:r>
              <a:rPr lang="en-US" dirty="0" err="1"/>
              <a:t>Chintala</a:t>
            </a:r>
            <a:r>
              <a:rPr lang="en-US" dirty="0"/>
              <a:t>    </a:t>
            </a:r>
            <a:r>
              <a:rPr lang="en-US" dirty="0">
                <a:solidFill>
                  <a:srgbClr val="7F7F7F"/>
                </a:solidFill>
                <a:latin typeface="Times" pitchFamily="2" charset="0"/>
              </a:rPr>
              <a:t>arXiv:1511.06434v2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804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FF636-19D7-E00B-2B38-238B9330F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Generative adversarial networks: What GANs are and how they've evolved |  VentureBeat">
            <a:extLst>
              <a:ext uri="{FF2B5EF4-FFF2-40B4-BE49-F238E27FC236}">
                <a16:creationId xmlns:a16="http://schemas.microsoft.com/office/drawing/2014/main" id="{D9B53F8B-1D2C-21BD-F171-22C2B362EB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04" y="165790"/>
            <a:ext cx="10081887" cy="646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272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FEAD4-7690-919B-3B6A-0505A0E86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person does not exist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8CA6-5408-76AA-C724-C79440320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https://this-person-does-not-</a:t>
            </a:r>
            <a:r>
              <a:rPr lang="en-US" dirty="0" err="1"/>
              <a:t>exist.com</a:t>
            </a:r>
            <a:r>
              <a:rPr lang="en-US" dirty="0"/>
              <a:t>/</a:t>
            </a:r>
            <a:r>
              <a:rPr lang="en-US" dirty="0" err="1"/>
              <a:t>en</a:t>
            </a:r>
            <a:endParaRPr lang="en-US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29EB6782-EEC8-9CFA-0A0D-80DBA1E57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748" y="66913"/>
            <a:ext cx="57673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277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84A40-41CA-5B66-0B41-E8C38FEA2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BC3D1D-120A-827A-FEC6-BB7C0D6B1F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501" y="0"/>
            <a:ext cx="11280997" cy="6858000"/>
          </a:xfrm>
        </p:spPr>
      </p:pic>
    </p:spTree>
    <p:extLst>
      <p:ext uri="{BB962C8B-B14F-4D97-AF65-F5344CB8AC3E}">
        <p14:creationId xmlns:p14="http://schemas.microsoft.com/office/powerpoint/2010/main" val="2140996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9402C-34E6-EDE2-C181-2B692F51A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827AE3-1A80-B3EF-FF9D-2C2FFCA489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42323"/>
            <a:ext cx="12154298" cy="7079835"/>
          </a:xfrm>
        </p:spPr>
      </p:pic>
    </p:spTree>
    <p:extLst>
      <p:ext uri="{BB962C8B-B14F-4D97-AF65-F5344CB8AC3E}">
        <p14:creationId xmlns:p14="http://schemas.microsoft.com/office/powerpoint/2010/main" val="2983872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60AC6-BFF9-8E9E-1F17-BE3FE696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8DD84-C6C7-84B7-75DD-CE351DD03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[data] generation de novo, conditional GANs make synthetic data that is intended to seamlessly match with hints or constraints on the output.</a:t>
            </a:r>
          </a:p>
          <a:p>
            <a:endParaRPr lang="en-US" dirty="0"/>
          </a:p>
          <a:p>
            <a:r>
              <a:rPr lang="en-US" dirty="0"/>
              <a:t>Interactive image generation demo:</a:t>
            </a:r>
          </a:p>
          <a:p>
            <a:r>
              <a:rPr lang="en-US" dirty="0">
                <a:hlinkClick r:id="rId2"/>
              </a:rPr>
              <a:t>https://www.youtube.com/watch?v=9c4z6YsBGQ0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584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07C55-54AB-C47D-52CF-FBA0E2C61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FIGURE 1. - Mask removal results of our method on real world images.">
            <a:extLst>
              <a:ext uri="{FF2B5EF4-FFF2-40B4-BE49-F238E27FC236}">
                <a16:creationId xmlns:a16="http://schemas.microsoft.com/office/drawing/2014/main" id="{865368E1-8B43-98CA-A320-972840EF90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0" y="1690688"/>
            <a:ext cx="593855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1C0D790-9EE9-CCB4-986F-1A34D79EC690}"/>
              </a:ext>
            </a:extLst>
          </p:cNvPr>
          <p:cNvSpPr/>
          <p:nvPr/>
        </p:nvSpPr>
        <p:spPr>
          <a:xfrm>
            <a:off x="838200" y="6305111"/>
            <a:ext cx="102505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</a:rPr>
              <a:t>Din   </a:t>
            </a:r>
            <a:r>
              <a:rPr lang="en-US" dirty="0">
                <a:hlinkClick r:id="rId3"/>
              </a:rPr>
              <a:t>10.1109/ACCESS.2020.2977386</a:t>
            </a:r>
            <a:r>
              <a:rPr lang="en-US" dirty="0"/>
              <a:t>  </a:t>
            </a:r>
            <a:r>
              <a:rPr lang="en-US" b="1" dirty="0">
                <a:solidFill>
                  <a:srgbClr val="333333"/>
                </a:solidFill>
              </a:rPr>
              <a:t>A Novel GAN-Based Network for Unmasking of Masked Face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13316" name="Picture 4" descr="FIGURE 2. - Proposed architecture for our model.">
            <a:extLst>
              <a:ext uri="{FF2B5EF4-FFF2-40B4-BE49-F238E27FC236}">
                <a16:creationId xmlns:a16="http://schemas.microsoft.com/office/drawing/2014/main" id="{91A8FB21-2710-14AD-D057-29D54D1F4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774" y="1588680"/>
            <a:ext cx="5792776" cy="4233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552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CE7CF-92F1-9EAD-8C06-597E452E5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C497790E-911D-8189-41D6-F967DEB89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548" y="71438"/>
            <a:ext cx="5954817" cy="295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01356E31-5FEF-D36D-402E-58C51B0D7A9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68" y="71438"/>
            <a:ext cx="5746911" cy="287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5F158B81-83C3-F018-9845-E87D7E232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92" y="3287764"/>
            <a:ext cx="5648349" cy="280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EE5F8B28-CD19-6E06-94EA-A718B064B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479" y="3287764"/>
            <a:ext cx="5835591" cy="298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400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BE6B6-CA1A-F6DA-911C-BBDD2259F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5542" y="1825625"/>
            <a:ext cx="4198257" cy="4351338"/>
          </a:xfrm>
        </p:spPr>
        <p:txBody>
          <a:bodyPr/>
          <a:lstStyle/>
          <a:p>
            <a:r>
              <a:rPr lang="en-US" dirty="0"/>
              <a:t>image completion task</a:t>
            </a:r>
          </a:p>
          <a:p>
            <a:r>
              <a:rPr lang="en-US" dirty="0"/>
              <a:t>easy to generate training data!!!</a:t>
            </a:r>
          </a:p>
          <a:p>
            <a:r>
              <a:rPr lang="en-US" dirty="0"/>
              <a:t>If you can remove masks and square boxes, you can also train networks to add (or remove) clothing.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EFDD3E9-08CB-744F-C343-9F901E9DB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69" y="267252"/>
            <a:ext cx="6502400" cy="65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BC0C9B-D56D-35B4-008D-BF7834D842A7}"/>
              </a:ext>
            </a:extLst>
          </p:cNvPr>
          <p:cNvSpPr/>
          <p:nvPr/>
        </p:nvSpPr>
        <p:spPr>
          <a:xfrm>
            <a:off x="6870975" y="6467789"/>
            <a:ext cx="5427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bamos.github.io</a:t>
            </a:r>
            <a:r>
              <a:rPr lang="en-US" dirty="0"/>
              <a:t>/2016/08/09/deep-completion/</a:t>
            </a:r>
          </a:p>
        </p:txBody>
      </p:sp>
    </p:spTree>
    <p:extLst>
      <p:ext uri="{BB962C8B-B14F-4D97-AF65-F5344CB8AC3E}">
        <p14:creationId xmlns:p14="http://schemas.microsoft.com/office/powerpoint/2010/main" val="211403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C3426-E39D-9970-4689-2212C286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AutoShape 4" descr="A diagram of a generative adversarial network. At the center of the&#10;          diagram is a box labeled 'discriminator'. Two branches feed into this&#10;          box from the left.  The top branch starts at the upper left of the&#10;          diagram with a box labeled 'real world images'. An arrow leads&#10;          from this cylinder to a box labeled 'Sample'. An arrow from the box&#10;          labeled 'Sample' feeds into the 'Discriminator' box. The bottom branch&#10;          feeds into the 'Discriminator' box starting with a box labeled 'Random&#10;          Input'. An arrow leads from the 'Random Input' box to a box labeled&#10;          'Generator'. An arrow leads from the 'Generator' box to a second&#10;          'Sample' box. An arrow leads from the 'Sample' box to the&#10;          'Discriminator box. On the right side of the 'Discriminator' box,two&#10;          arrows lead to two&#10;          boxes on the right side of the diagram. One arrow leads to a box&#10;          labeled 'Discriminator loss'. The other arrow leads to a box labeled&#10;          'Generator loss'. A yellow box labeled with a left-pointing arrow and&#10;          the word 'Backpropagation' is drawn around the 'Random Input' box,&#10;          the 'Generator' box, the bottom 'Sample' box, the 'Discriminator'&#10;          box, the box labeled with 'Real' and 'Fake', and the 'Generator&#10;          loss' box to indicate that backpropagation operates on the portion of&#10;          the system enclosed in the yellow box.">
            <a:extLst>
              <a:ext uri="{FF2B5EF4-FFF2-40B4-BE49-F238E27FC236}">
                <a16:creationId xmlns:a16="http://schemas.microsoft.com/office/drawing/2014/main" id="{CE511498-AF05-71C4-DADD-4D9A19393C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343A83-BAF0-1774-E9F7-6B6FAFC70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" y="1714500"/>
            <a:ext cx="111887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25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onditional GAN for timeseries generation – arXiv Vanity">
            <a:extLst>
              <a:ext uri="{FF2B5EF4-FFF2-40B4-BE49-F238E27FC236}">
                <a16:creationId xmlns:a16="http://schemas.microsoft.com/office/drawing/2014/main" id="{BD718FC3-F950-59EA-FEF9-26140303813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52" y="185667"/>
            <a:ext cx="8624370" cy="630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04E0E29-3723-392B-A858-3D6B8B01F5C0}"/>
              </a:ext>
            </a:extLst>
          </p:cNvPr>
          <p:cNvSpPr txBox="1">
            <a:spLocks/>
          </p:cNvSpPr>
          <p:nvPr/>
        </p:nvSpPr>
        <p:spPr>
          <a:xfrm>
            <a:off x="8781142" y="365126"/>
            <a:ext cx="3222171" cy="6492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One set of tricks adapts models to domain (convolution, recurrence, attention)</a:t>
            </a:r>
          </a:p>
          <a:p>
            <a:r>
              <a:rPr lang="en-US" dirty="0"/>
              <a:t>Spectra, images, text… </a:t>
            </a:r>
          </a:p>
          <a:p>
            <a:r>
              <a:rPr lang="en-US" dirty="0"/>
              <a:t>Another set of tricks stabilizes the networks and makes training faster and hopefully more robust </a:t>
            </a:r>
          </a:p>
        </p:txBody>
      </p:sp>
    </p:spTree>
    <p:extLst>
      <p:ext uri="{BB962C8B-B14F-4D97-AF65-F5344CB8AC3E}">
        <p14:creationId xmlns:p14="http://schemas.microsoft.com/office/powerpoint/2010/main" val="2069973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45076-F809-922B-90EF-A91B2772E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tensorflow</a:t>
            </a:r>
            <a:r>
              <a:rPr lang="en-US" dirty="0"/>
              <a:t> documentation </a:t>
            </a:r>
            <a:br>
              <a:rPr lang="en-US" dirty="0"/>
            </a:br>
            <a:r>
              <a:rPr lang="en-US" dirty="0"/>
              <a:t>Deep convolutional GAN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0FDC1-95BE-4CE9-D51D-8182F4555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https://github.com/tensorflow/docs/blob/master/site/en/tutorials/generative/dcgan.ipynb</a:t>
            </a:r>
            <a:endParaRPr lang="en-US" dirty="0"/>
          </a:p>
          <a:p>
            <a:r>
              <a:rPr lang="en-US" dirty="0">
                <a:hlinkClick r:id="rId3"/>
              </a:rPr>
              <a:t>https://www.tensorflow.org/tutorials/generative/dcgan</a:t>
            </a:r>
            <a:endParaRPr lang="en-US" dirty="0"/>
          </a:p>
          <a:p>
            <a:endParaRPr lang="en-US" dirty="0"/>
          </a:p>
          <a:p>
            <a:r>
              <a:rPr lang="en-US" dirty="0"/>
              <a:t>Runs ok but takes too long</a:t>
            </a:r>
          </a:p>
          <a:p>
            <a:pPr marL="0" indent="0">
              <a:buNone/>
            </a:pPr>
            <a:r>
              <a:rPr lang="en-US" dirty="0"/>
              <a:t>on my laptop.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16FFD-6446-DA68-7AF3-8CB50CFE9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2825" y="3234783"/>
            <a:ext cx="6387522" cy="410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482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45076-F809-922B-90EF-A91B2772E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tensorflow</a:t>
            </a:r>
            <a:r>
              <a:rPr lang="en-US" dirty="0"/>
              <a:t> documentation </a:t>
            </a:r>
            <a:br>
              <a:rPr lang="en-US" dirty="0"/>
            </a:br>
            <a:r>
              <a:rPr lang="en-US" dirty="0"/>
              <a:t>Deep convolutional GAN example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0FDC1-95BE-4CE9-D51D-8182F4555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https://colab.research.google.com/github/timsainb/tensorflow2-generative-models/blob/master/2.0-GAN-fashion-mnist.ipynb#scrollTo=mojg3wW2G2QC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AAE307-9770-80A7-B23E-F31112B9C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30" y="4397375"/>
            <a:ext cx="111379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14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B1FB7-E5AB-19DC-D6DC-510845B78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GANs with Keras and TensorFlow - PyImageSearch">
            <a:extLst>
              <a:ext uri="{FF2B5EF4-FFF2-40B4-BE49-F238E27FC236}">
                <a16:creationId xmlns:a16="http://schemas.microsoft.com/office/drawing/2014/main" id="{03BF5F48-782D-7AAF-C71B-0FD51A40EF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2" y="555784"/>
            <a:ext cx="11541543" cy="562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745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B1FB7-E5AB-19DC-D6DC-510845B78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4DD6BE8-11C6-DC16-BCB1-AF23374A345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04" y="1894198"/>
            <a:ext cx="11641392" cy="359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82BAC8A-2857-A957-16D7-117CCC521D73}"/>
              </a:ext>
            </a:extLst>
          </p:cNvPr>
          <p:cNvSpPr/>
          <p:nvPr/>
        </p:nvSpPr>
        <p:spPr>
          <a:xfrm>
            <a:off x="493644" y="569994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/image-generation-in-10-minutes-with-generative-adversarial-networks-c2afc56bfa3b</a:t>
            </a:r>
          </a:p>
        </p:txBody>
      </p:sp>
    </p:spTree>
    <p:extLst>
      <p:ext uri="{BB962C8B-B14F-4D97-AF65-F5344CB8AC3E}">
        <p14:creationId xmlns:p14="http://schemas.microsoft.com/office/powerpoint/2010/main" val="1996464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3B6DD-5B3D-06F4-7B97-EDD90E772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9" name="Picture 1" descr="page4image45650816">
            <a:extLst>
              <a:ext uri="{FF2B5EF4-FFF2-40B4-BE49-F238E27FC236}">
                <a16:creationId xmlns:a16="http://schemas.microsoft.com/office/drawing/2014/main" id="{3683F43D-BFDC-137F-7988-D4FA20BE1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74" y="506896"/>
            <a:ext cx="50292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age4image106499952">
            <a:extLst>
              <a:ext uri="{FF2B5EF4-FFF2-40B4-BE49-F238E27FC236}">
                <a16:creationId xmlns:a16="http://schemas.microsoft.com/office/drawing/2014/main" id="{8BA75298-5EC1-C00B-E23C-33FAD951A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74" y="127778"/>
            <a:ext cx="11124470" cy="4432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8D38A8-AEFF-7156-12E1-96EFCC747BED}"/>
              </a:ext>
            </a:extLst>
          </p:cNvPr>
          <p:cNvSpPr/>
          <p:nvPr/>
        </p:nvSpPr>
        <p:spPr>
          <a:xfrm>
            <a:off x="289525" y="4560625"/>
            <a:ext cx="112610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NimbusRomNo9L"/>
              </a:rPr>
              <a:t>A 100 dimensional uniform distribution </a:t>
            </a:r>
            <a:r>
              <a:rPr lang="en-US" dirty="0">
                <a:latin typeface="CMMI10"/>
              </a:rPr>
              <a:t>Z </a:t>
            </a:r>
            <a:r>
              <a:rPr lang="en-US" dirty="0">
                <a:latin typeface="NimbusRomNo9L"/>
              </a:rPr>
              <a:t>is projected to a small spatial extent convolutional representation with many feature maps. A series of four fractionally-</a:t>
            </a:r>
            <a:r>
              <a:rPr lang="en-US" dirty="0" err="1">
                <a:latin typeface="NimbusRomNo9L"/>
              </a:rPr>
              <a:t>strided</a:t>
            </a:r>
            <a:r>
              <a:rPr lang="en-US" dirty="0">
                <a:latin typeface="NimbusRomNo9L"/>
              </a:rPr>
              <a:t> convolutions (in some recent papers, these are wrongly called deconvolutions) then convert this high level representation into a </a:t>
            </a:r>
            <a:r>
              <a:rPr lang="en-US" dirty="0">
                <a:latin typeface="CMR10"/>
              </a:rPr>
              <a:t>64 </a:t>
            </a:r>
            <a:r>
              <a:rPr lang="en-US" dirty="0">
                <a:latin typeface="CMSY10"/>
              </a:rPr>
              <a:t>× </a:t>
            </a:r>
            <a:r>
              <a:rPr lang="en-US" dirty="0">
                <a:latin typeface="CMR10"/>
              </a:rPr>
              <a:t>64 </a:t>
            </a:r>
            <a:r>
              <a:rPr lang="en-US" dirty="0">
                <a:latin typeface="NimbusRomNo9L"/>
              </a:rPr>
              <a:t>pixel image. Notably, no fully connected or pooling layers are used.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1E8576-531C-989B-D4E2-7A0A1F2D7170}"/>
              </a:ext>
            </a:extLst>
          </p:cNvPr>
          <p:cNvSpPr/>
          <p:nvPr/>
        </p:nvSpPr>
        <p:spPr>
          <a:xfrm>
            <a:off x="336486" y="6009781"/>
            <a:ext cx="103580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Unsupervised representational learning with deep convolutional generative adversarial networks</a:t>
            </a:r>
          </a:p>
          <a:p>
            <a:r>
              <a:rPr lang="en-US" dirty="0"/>
              <a:t>Alec Radford, Luke Metz, &amp; </a:t>
            </a:r>
            <a:r>
              <a:rPr lang="en-US" dirty="0" err="1"/>
              <a:t>Soumith</a:t>
            </a:r>
            <a:r>
              <a:rPr lang="en-US" dirty="0"/>
              <a:t> </a:t>
            </a:r>
            <a:r>
              <a:rPr lang="en-US" dirty="0" err="1"/>
              <a:t>Chintala</a:t>
            </a:r>
            <a:r>
              <a:rPr lang="en-US" dirty="0"/>
              <a:t>    </a:t>
            </a:r>
            <a:r>
              <a:rPr lang="en-US" dirty="0">
                <a:solidFill>
                  <a:srgbClr val="7F7F7F"/>
                </a:solidFill>
                <a:latin typeface="Times" pitchFamily="2" charset="0"/>
              </a:rPr>
              <a:t>arXiv:1511.06434v2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860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A8DB8-F0FF-7DFB-97AA-C01D9BF62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6D000C-F937-88A0-D91C-332092EE0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72197"/>
            <a:ext cx="9274865" cy="57710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6D076F-BD3A-DAE3-83C1-B388FB39DB49}"/>
              </a:ext>
            </a:extLst>
          </p:cNvPr>
          <p:cNvSpPr/>
          <p:nvPr/>
        </p:nvSpPr>
        <p:spPr>
          <a:xfrm>
            <a:off x="436859" y="6338026"/>
            <a:ext cx="117551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MBX12"/>
              </a:rPr>
              <a:t>How do generative models work?   Goodfellow “</a:t>
            </a:r>
            <a:r>
              <a:rPr lang="en-US" b="1" dirty="0"/>
              <a:t>NIPS 2016 Tutorial: Generative Adversarial Networks” </a:t>
            </a:r>
            <a:r>
              <a:rPr lang="en-US" dirty="0"/>
              <a:t>arXiv:1701.00160 </a:t>
            </a:r>
          </a:p>
          <a:p>
            <a:r>
              <a:rPr lang="en-US" b="1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451691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3C3DF-62AD-A827-1BBD-FF630A89C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C0B655-BB59-02E9-F2CC-72313C889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9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75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A01EB-2763-A64C-16A5-8BEE5577A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3" name="Picture 1" descr="page5image106813952">
            <a:extLst>
              <a:ext uri="{FF2B5EF4-FFF2-40B4-BE49-F238E27FC236}">
                <a16:creationId xmlns:a16="http://schemas.microsoft.com/office/drawing/2014/main" id="{AA7B9518-1D86-FC30-8BC0-E12B769211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1" y="136353"/>
            <a:ext cx="12409624" cy="620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04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27491-D0C2-71A5-31E6-7D6700F23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CE055-561F-BB60-C3AF-273B4486A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496" y="3516313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097" name="Picture 1" descr="page8image46068096">
            <a:extLst>
              <a:ext uri="{FF2B5EF4-FFF2-40B4-BE49-F238E27FC236}">
                <a16:creationId xmlns:a16="http://schemas.microsoft.com/office/drawing/2014/main" id="{5D8CF645-1056-A2B7-6B61-645933A0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96" y="1690688"/>
            <a:ext cx="50292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page8image106625456">
            <a:extLst>
              <a:ext uri="{FF2B5EF4-FFF2-40B4-BE49-F238E27FC236}">
                <a16:creationId xmlns:a16="http://schemas.microsoft.com/office/drawing/2014/main" id="{4B90D2B6-F5FB-D13A-7849-10114D498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13" y="-4949687"/>
            <a:ext cx="11807687" cy="1180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624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1712</TotalTime>
  <Words>392</Words>
  <Application>Microsoft Macintosh PowerPoint</Application>
  <PresentationFormat>Widescreen</PresentationFormat>
  <Paragraphs>36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Arial</vt:lpstr>
      <vt:lpstr>Calibri</vt:lpstr>
      <vt:lpstr>Calibri Light</vt:lpstr>
      <vt:lpstr>CMBX12</vt:lpstr>
      <vt:lpstr>CMMI10</vt:lpstr>
      <vt:lpstr>CMR10</vt:lpstr>
      <vt:lpstr>CMSY10</vt:lpstr>
      <vt:lpstr>Corbel</vt:lpstr>
      <vt:lpstr>Gill Sans Light</vt:lpstr>
      <vt:lpstr>NimbusRomNo9L</vt:lpstr>
      <vt:lpstr>Times</vt:lpstr>
      <vt:lpstr>Office Theme</vt:lpstr>
      <vt:lpstr>Generative adversarial networks  ruining everything since 2014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 person does not exist </vt:lpstr>
      <vt:lpstr>PowerPoint Presentation</vt:lpstr>
      <vt:lpstr>PowerPoint Presentation</vt:lpstr>
      <vt:lpstr>Conditional GANs</vt:lpstr>
      <vt:lpstr>PowerPoint Presentation</vt:lpstr>
      <vt:lpstr>PowerPoint Presentation</vt:lpstr>
      <vt:lpstr>PowerPoint Presentation</vt:lpstr>
      <vt:lpstr>PowerPoint Presentation</vt:lpstr>
      <vt:lpstr>Google tensorflow documentation  Deep convolutional GAN example</vt:lpstr>
      <vt:lpstr>Google tensorflow documentation  Deep convolutional GAN example 2.0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 Trimble</dc:creator>
  <cp:lastModifiedBy>Will Trimble</cp:lastModifiedBy>
  <cp:revision>3</cp:revision>
  <dcterms:created xsi:type="dcterms:W3CDTF">2022-04-26T19:31:12Z</dcterms:created>
  <dcterms:modified xsi:type="dcterms:W3CDTF">2022-05-20T15:48:51Z</dcterms:modified>
</cp:coreProperties>
</file>